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90" r:id="rId3"/>
    <p:sldId id="260" r:id="rId4"/>
    <p:sldId id="266" r:id="rId5"/>
    <p:sldId id="271" r:id="rId6"/>
    <p:sldId id="268" r:id="rId7"/>
    <p:sldId id="289" r:id="rId8"/>
    <p:sldId id="270" r:id="rId9"/>
    <p:sldId id="272" r:id="rId10"/>
    <p:sldId id="273" r:id="rId11"/>
    <p:sldId id="274" r:id="rId12"/>
    <p:sldId id="275" r:id="rId13"/>
    <p:sldId id="278" r:id="rId14"/>
    <p:sldId id="283" r:id="rId15"/>
    <p:sldId id="281" r:id="rId16"/>
    <p:sldId id="280" r:id="rId17"/>
    <p:sldId id="284" r:id="rId18"/>
    <p:sldId id="292" r:id="rId19"/>
    <p:sldId id="29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5" d="100"/>
          <a:sy n="75" d="100"/>
        </p:scale>
        <p:origin x="3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 Damad" userId="ed7d2ac7-52e5-408c-b2c1-f4765349652f" providerId="ADAL" clId="{269B720B-3A98-4F44-A831-D0B0D07FB2FA}"/>
    <pc:docChg chg="custSel delSld modSld">
      <pc:chgData name="Ron Damad" userId="ed7d2ac7-52e5-408c-b2c1-f4765349652f" providerId="ADAL" clId="{269B720B-3A98-4F44-A831-D0B0D07FB2FA}" dt="2026-03-17T22:40:38.422" v="86" actId="14100"/>
      <pc:docMkLst>
        <pc:docMk/>
      </pc:docMkLst>
      <pc:sldChg chg="addSp delSp modSp mod">
        <pc:chgData name="Ron Damad" userId="ed7d2ac7-52e5-408c-b2c1-f4765349652f" providerId="ADAL" clId="{269B720B-3A98-4F44-A831-D0B0D07FB2FA}" dt="2026-03-17T22:40:38.422" v="86" actId="14100"/>
        <pc:sldMkLst>
          <pc:docMk/>
          <pc:sldMk cId="1131323874" sldId="292"/>
        </pc:sldMkLst>
        <pc:picChg chg="add mod">
          <ac:chgData name="Ron Damad" userId="ed7d2ac7-52e5-408c-b2c1-f4765349652f" providerId="ADAL" clId="{269B720B-3A98-4F44-A831-D0B0D07FB2FA}" dt="2026-03-17T22:40:38.422" v="86" actId="14100"/>
          <ac:picMkLst>
            <pc:docMk/>
            <pc:sldMk cId="1131323874" sldId="292"/>
            <ac:picMk id="4" creationId="{8093EF09-588B-9792-2FED-4D8FDDFF2D7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74F85-3D1F-D5B4-B70F-D94C5555FA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7DA5A79-4B2E-B1BE-4703-18460F103C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CD95AFF9-1380-EB03-70D4-35F3D9936833}"/>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DD9058A2-FD89-B256-90BC-D314E5C920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75C09C7-843D-40AD-96E1-CB7B943897FD}"/>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393445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1F00B-AD19-5447-37AF-C2E403886C4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4807D72-9512-A62D-9D8D-C746685F43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89079C8-ABAE-CA5D-ED69-CD761EC2C951}"/>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E5013873-974D-211B-F6B7-49C2356C0D9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9B6A38D-1EF6-A6A4-7947-E796DCE6297C}"/>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1539869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69FE9D-CC8F-AAAA-9364-CD9E73304A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1F2B356-38BE-FBBC-38F9-E34552F7F5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FD12137-A9F2-52C2-F433-9D04EAE89C83}"/>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95E732BF-6F42-D73C-2119-751C3A1A514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5CFBA33-B8A5-29AE-AC33-F6E5C85E6E62}"/>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54071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68F4F-7206-A81A-01A5-2EE5D7EDD17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EC469CE-1EB3-80D1-498B-F79A444BD2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D60DE04-3D02-E3C1-0209-7BEC871769B1}"/>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A0F7821D-1A23-00D5-B142-071E95E15AF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E267C1D-7806-E1C3-E9C6-E1E2EFDA09EC}"/>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302417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77C16-317B-27CE-AA9A-15AA8514A8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9A786E1-FE9F-BEC2-CDF4-8BD36F926D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F9A345-61E3-1B63-54D1-C18BC349C626}"/>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E1D4D204-4554-6B15-FBC4-C71F99895CC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39E5F45-99CD-BC71-F0BB-F5B55BF52FD6}"/>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406123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597FE-88B1-851C-4860-B884212FC85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9A086A6-1C84-B1ED-E833-EC5A66DB63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823652F-707C-79FC-C689-0755879A0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ED37360-4B79-21A1-5FFA-6794D6C5CCA7}"/>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6" name="Footer Placeholder 5">
            <a:extLst>
              <a:ext uri="{FF2B5EF4-FFF2-40B4-BE49-F238E27FC236}">
                <a16:creationId xmlns:a16="http://schemas.microsoft.com/office/drawing/2014/main" id="{DD33BE0A-7408-C5F9-DF50-923538D381E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D4E206C-70E8-245A-2A91-AD4A32BA518B}"/>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1677959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93E6-22E0-EF10-3450-EB939650EAA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65084FA7-9076-0044-C67D-0C0EEA7B73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A3EAAB-194E-C501-1C4F-CDBCE15F79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E5B1D7E-2078-7E7D-C687-407E59A02A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20C54D-40EE-5BD6-64E6-D1E9F46980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E4540D7-25B3-5A38-2F69-D47EE8437669}"/>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8" name="Footer Placeholder 7">
            <a:extLst>
              <a:ext uri="{FF2B5EF4-FFF2-40B4-BE49-F238E27FC236}">
                <a16:creationId xmlns:a16="http://schemas.microsoft.com/office/drawing/2014/main" id="{2FD0FC46-62CB-5219-A712-A11E0E6D3FA4}"/>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00574C0D-9DAB-5421-3A00-013EA15F4F71}"/>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154267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FAE4A-8F8F-67C4-D002-95DC7C5658D8}"/>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257ACB81-5723-E2FF-4264-50C97B7D0E21}"/>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4" name="Footer Placeholder 3">
            <a:extLst>
              <a:ext uri="{FF2B5EF4-FFF2-40B4-BE49-F238E27FC236}">
                <a16:creationId xmlns:a16="http://schemas.microsoft.com/office/drawing/2014/main" id="{34C2E472-21A0-482D-5000-F0CA71520AE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E327D6A-2408-2D5F-1A79-B190E9EA89BA}"/>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3725656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E698A9-E181-31C6-566F-EA57BFAD410B}"/>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3" name="Footer Placeholder 2">
            <a:extLst>
              <a:ext uri="{FF2B5EF4-FFF2-40B4-BE49-F238E27FC236}">
                <a16:creationId xmlns:a16="http://schemas.microsoft.com/office/drawing/2014/main" id="{8C8DB195-02C7-193B-E97B-D6A4B5DD70C1}"/>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B6D0256-F132-0ED8-F100-573B2E411C1A}"/>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162112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2DB56-330B-CC7E-4003-6D598BB189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8E2D42B-2A7D-EFEA-ABD1-C49ED419F9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899837F-1BE5-1B71-0B37-43CD33F71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E7AB01-03F4-F078-0053-914292C8DD19}"/>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6" name="Footer Placeholder 5">
            <a:extLst>
              <a:ext uri="{FF2B5EF4-FFF2-40B4-BE49-F238E27FC236}">
                <a16:creationId xmlns:a16="http://schemas.microsoft.com/office/drawing/2014/main" id="{249482F6-8485-723A-52FD-8377009A479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6818B7A-86A1-7973-0D10-ACD57A2B11DC}"/>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1794610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FE911-36DF-D337-E2A8-D5F01D0DF2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C568EA9-60D4-80B5-8570-E476CBCDDC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FDB62E9-3B1A-5C27-E88F-55A2A52AEC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79942D-CD8F-C40D-9D4D-6922F5822466}"/>
              </a:ext>
            </a:extLst>
          </p:cNvPr>
          <p:cNvSpPr>
            <a:spLocks noGrp="1"/>
          </p:cNvSpPr>
          <p:nvPr>
            <p:ph type="dt" sz="half" idx="10"/>
          </p:nvPr>
        </p:nvSpPr>
        <p:spPr/>
        <p:txBody>
          <a:bodyPr/>
          <a:lstStyle/>
          <a:p>
            <a:fld id="{38081AB0-2660-4B42-9264-68D02866C38B}" type="datetimeFigureOut">
              <a:rPr lang="en-CA" smtClean="0"/>
              <a:t>2026-03-17</a:t>
            </a:fld>
            <a:endParaRPr lang="en-CA"/>
          </a:p>
        </p:txBody>
      </p:sp>
      <p:sp>
        <p:nvSpPr>
          <p:cNvPr id="6" name="Footer Placeholder 5">
            <a:extLst>
              <a:ext uri="{FF2B5EF4-FFF2-40B4-BE49-F238E27FC236}">
                <a16:creationId xmlns:a16="http://schemas.microsoft.com/office/drawing/2014/main" id="{36F6E393-04AC-6116-14D0-D8635B32A6E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4F46B4A-B0C8-4098-169A-E64D9C8814FF}"/>
              </a:ext>
            </a:extLst>
          </p:cNvPr>
          <p:cNvSpPr>
            <a:spLocks noGrp="1"/>
          </p:cNvSpPr>
          <p:nvPr>
            <p:ph type="sldNum" sz="quarter" idx="12"/>
          </p:nvPr>
        </p:nvSpPr>
        <p:spPr/>
        <p:txBody>
          <a:bodyPr/>
          <a:lstStyle/>
          <a:p>
            <a:fld id="{46B54565-0A51-4BD2-BB2F-49C6CA88DA8D}" type="slidenum">
              <a:rPr lang="en-CA" smtClean="0"/>
              <a:t>‹#›</a:t>
            </a:fld>
            <a:endParaRPr lang="en-CA"/>
          </a:p>
        </p:txBody>
      </p:sp>
    </p:spTree>
    <p:extLst>
      <p:ext uri="{BB962C8B-B14F-4D97-AF65-F5344CB8AC3E}">
        <p14:creationId xmlns:p14="http://schemas.microsoft.com/office/powerpoint/2010/main" val="577119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0C20A9-B7E7-A70A-5073-A0AF7FC59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64ED696-CEE2-F092-BF0B-0BBA01CDC3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A9FEE2B-142E-55DE-4CE2-E27FEBD547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81AB0-2660-4B42-9264-68D02866C38B}" type="datetimeFigureOut">
              <a:rPr lang="en-CA" smtClean="0"/>
              <a:t>2026-03-17</a:t>
            </a:fld>
            <a:endParaRPr lang="en-CA"/>
          </a:p>
        </p:txBody>
      </p:sp>
      <p:sp>
        <p:nvSpPr>
          <p:cNvPr id="5" name="Footer Placeholder 4">
            <a:extLst>
              <a:ext uri="{FF2B5EF4-FFF2-40B4-BE49-F238E27FC236}">
                <a16:creationId xmlns:a16="http://schemas.microsoft.com/office/drawing/2014/main" id="{DB1828BF-273F-861A-D50D-F099256CAA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D9C6E257-EF16-F339-C4E1-0117DE3B1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54565-0A51-4BD2-BB2F-49C6CA88DA8D}" type="slidenum">
              <a:rPr lang="en-CA" smtClean="0"/>
              <a:t>‹#›</a:t>
            </a:fld>
            <a:endParaRPr lang="en-CA"/>
          </a:p>
        </p:txBody>
      </p:sp>
    </p:spTree>
    <p:extLst>
      <p:ext uri="{BB962C8B-B14F-4D97-AF65-F5344CB8AC3E}">
        <p14:creationId xmlns:p14="http://schemas.microsoft.com/office/powerpoint/2010/main" val="2825870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pic>
        <p:nvPicPr>
          <p:cNvPr id="10" name="Picture 9">
            <a:extLst>
              <a:ext uri="{FF2B5EF4-FFF2-40B4-BE49-F238E27FC236}">
                <a16:creationId xmlns:a16="http://schemas.microsoft.com/office/drawing/2014/main" id="{5E6210C6-09BD-1F7B-00E1-45B30764C060}"/>
              </a:ext>
            </a:extLst>
          </p:cNvPr>
          <p:cNvPicPr>
            <a:picLocks noChangeAspect="1"/>
          </p:cNvPicPr>
          <p:nvPr/>
        </p:nvPicPr>
        <p:blipFill>
          <a:blip r:embed="rId4"/>
          <a:stretch>
            <a:fillRect/>
          </a:stretch>
        </p:blipFill>
        <p:spPr>
          <a:xfrm>
            <a:off x="6118655" y="3121677"/>
            <a:ext cx="4086616" cy="2289856"/>
          </a:xfrm>
          <a:prstGeom prst="rect">
            <a:avLst/>
          </a:prstGeom>
        </p:spPr>
      </p:pic>
      <p:pic>
        <p:nvPicPr>
          <p:cNvPr id="15" name="Picture 14">
            <a:extLst>
              <a:ext uri="{FF2B5EF4-FFF2-40B4-BE49-F238E27FC236}">
                <a16:creationId xmlns:a16="http://schemas.microsoft.com/office/drawing/2014/main" id="{F80EDB9F-A0FF-A7E2-1ADD-673E268A351D}"/>
              </a:ext>
            </a:extLst>
          </p:cNvPr>
          <p:cNvPicPr>
            <a:picLocks noChangeAspect="1"/>
          </p:cNvPicPr>
          <p:nvPr/>
        </p:nvPicPr>
        <p:blipFill>
          <a:blip r:embed="rId5"/>
          <a:stretch>
            <a:fillRect/>
          </a:stretch>
        </p:blipFill>
        <p:spPr>
          <a:xfrm>
            <a:off x="2245739" y="3103728"/>
            <a:ext cx="2013191" cy="2307805"/>
          </a:xfrm>
          <a:prstGeom prst="rect">
            <a:avLst/>
          </a:prstGeom>
        </p:spPr>
      </p:pic>
      <p:sp>
        <p:nvSpPr>
          <p:cNvPr id="2" name="TextBox 1">
            <a:extLst>
              <a:ext uri="{FF2B5EF4-FFF2-40B4-BE49-F238E27FC236}">
                <a16:creationId xmlns:a16="http://schemas.microsoft.com/office/drawing/2014/main" id="{97715C11-6ACD-CDCF-FCAA-F39AF672AB69}"/>
              </a:ext>
            </a:extLst>
          </p:cNvPr>
          <p:cNvSpPr txBox="1"/>
          <p:nvPr/>
        </p:nvSpPr>
        <p:spPr>
          <a:xfrm>
            <a:off x="2184400" y="1534845"/>
            <a:ext cx="6097641" cy="120032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Established in 1994, Sputtek is known for high performance PVD coating services and coating equipment.</a:t>
            </a:r>
          </a:p>
          <a:p>
            <a:r>
              <a:rPr lang="en-US" dirty="0">
                <a:latin typeface="Times New Roman" panose="02020603050405020304" pitchFamily="18" charset="0"/>
                <a:cs typeface="Times New Roman" panose="02020603050405020304" pitchFamily="18" charset="0"/>
              </a:rPr>
              <a:t>We provide low friction and wear resistance coatings for tooling, precision components, as well as decorative coatings.</a:t>
            </a:r>
            <a:endParaRPr lang="en-CA"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8D445F8-B1CF-02A0-1DE6-381A2FAC285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pic>
        <p:nvPicPr>
          <p:cNvPr id="4" name="Picture 3">
            <a:extLst>
              <a:ext uri="{FF2B5EF4-FFF2-40B4-BE49-F238E27FC236}">
                <a16:creationId xmlns:a16="http://schemas.microsoft.com/office/drawing/2014/main" id="{B31C5759-6D7C-0E30-8203-8EA6983E67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63601" y="1279755"/>
            <a:ext cx="1243999" cy="1523153"/>
          </a:xfrm>
          <a:prstGeom prst="rect">
            <a:avLst/>
          </a:prstGeom>
        </p:spPr>
      </p:pic>
    </p:spTree>
    <p:extLst>
      <p:ext uri="{BB962C8B-B14F-4D97-AF65-F5344CB8AC3E}">
        <p14:creationId xmlns:p14="http://schemas.microsoft.com/office/powerpoint/2010/main" val="214493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7417BD31-8A11-442E-9295-FF4BD0F96A5D}"/>
              </a:ext>
            </a:extLst>
          </p:cNvPr>
          <p:cNvSpPr txBox="1"/>
          <p:nvPr/>
        </p:nvSpPr>
        <p:spPr>
          <a:xfrm>
            <a:off x="2245739" y="1397675"/>
            <a:ext cx="7958510" cy="203132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startAt="2"/>
              <a:tabLst/>
            </a:pPr>
            <a:endParaRPr kumimoji="0" lang="en-US" altLang="en-US" sz="1800" b="0" i="0" u="none" strike="noStrike" cap="none" normalizeH="0" baseline="0" dirty="0">
              <a:ln>
                <a:noFill/>
              </a:ln>
              <a:solidFill>
                <a:schemeClr val="tx1"/>
              </a:solidFill>
              <a:effectLst/>
              <a:latin typeface="Söhne"/>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Longer Cycle Times: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endParaRPr lang="en-US" altLang="en-US" sz="1700" dirty="0">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Hot sheet forming typically has longer cycle times compared to cold forming processes. The time required for heating and cooling the metal sheets adds to the overall production time. This can be a disadvantage when quick turnaround is essential for certain manufacturing operations.</a:t>
            </a:r>
          </a:p>
        </p:txBody>
      </p:sp>
      <p:pic>
        <p:nvPicPr>
          <p:cNvPr id="4" name="Picture 3">
            <a:extLst>
              <a:ext uri="{FF2B5EF4-FFF2-40B4-BE49-F238E27FC236}">
                <a16:creationId xmlns:a16="http://schemas.microsoft.com/office/drawing/2014/main" id="{01DE64BA-0A51-C708-193B-F283306BE28E}"/>
              </a:ext>
            </a:extLst>
          </p:cNvPr>
          <p:cNvPicPr>
            <a:picLocks noChangeAspect="1"/>
          </p:cNvPicPr>
          <p:nvPr/>
        </p:nvPicPr>
        <p:blipFill>
          <a:blip r:embed="rId4"/>
          <a:stretch>
            <a:fillRect/>
          </a:stretch>
        </p:blipFill>
        <p:spPr>
          <a:xfrm>
            <a:off x="4077854" y="3719066"/>
            <a:ext cx="4036291" cy="1912797"/>
          </a:xfrm>
          <a:prstGeom prst="rect">
            <a:avLst/>
          </a:prstGeom>
        </p:spPr>
      </p:pic>
      <p:pic>
        <p:nvPicPr>
          <p:cNvPr id="2" name="Picture 1">
            <a:extLst>
              <a:ext uri="{FF2B5EF4-FFF2-40B4-BE49-F238E27FC236}">
                <a16:creationId xmlns:a16="http://schemas.microsoft.com/office/drawing/2014/main" id="{5D9E2949-4030-9FC7-52C4-0DD351C0B8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1351848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A265714C-77D3-0D8E-6C30-D0507533851D}"/>
              </a:ext>
            </a:extLst>
          </p:cNvPr>
          <p:cNvSpPr txBox="1"/>
          <p:nvPr/>
        </p:nvSpPr>
        <p:spPr>
          <a:xfrm>
            <a:off x="2245739" y="1501292"/>
            <a:ext cx="7958510" cy="193899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Limited Material Selection: </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endParaRPr lang="en-US" altLang="en-US" sz="1700" dirty="0">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Hot sheet forming is best suited for certain types of materials, particularly high-strength steels. While these steels offer excellent strength-to-weight ratios, they may not be the most cost-effective option for all applications. Additionally, some materials may undergo undesirable changes in their properties when subjected to high temperatures, limiting the range of materials suitable for hot sheet forming.</a:t>
            </a:r>
          </a:p>
        </p:txBody>
      </p:sp>
      <p:pic>
        <p:nvPicPr>
          <p:cNvPr id="3074" name="Picture 2">
            <a:extLst>
              <a:ext uri="{FF2B5EF4-FFF2-40B4-BE49-F238E27FC236}">
                <a16:creationId xmlns:a16="http://schemas.microsoft.com/office/drawing/2014/main" id="{2AA6E653-1E6C-8851-44FE-F3C5A04CE1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800" y="3778662"/>
            <a:ext cx="3371273" cy="1995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07C5E05-AC48-1D53-F34A-2384AC3E921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1908642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BCDAB2C5-278E-BFC2-E77A-57F5902D790E}"/>
              </a:ext>
            </a:extLst>
          </p:cNvPr>
          <p:cNvSpPr txBox="1"/>
          <p:nvPr/>
        </p:nvSpPr>
        <p:spPr>
          <a:xfrm>
            <a:off x="2245739" y="1473538"/>
            <a:ext cx="7958510" cy="193899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Complex Process Control: </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endParaRPr lang="en-US" altLang="en-US" sz="1700" dirty="0">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elevated temperatures and varying cooling rates in hot sheet forming require precise process control to ensure consistent results. Factors such as temperature, heating time, and cooling rate must be carefully controlled to avoid issues like thermal gradients, distortion, or residual stresses in the formed parts. This complexity can increase production costs and require skilled operators.</a:t>
            </a:r>
          </a:p>
        </p:txBody>
      </p:sp>
      <p:pic>
        <p:nvPicPr>
          <p:cNvPr id="4" name="Picture 3">
            <a:extLst>
              <a:ext uri="{FF2B5EF4-FFF2-40B4-BE49-F238E27FC236}">
                <a16:creationId xmlns:a16="http://schemas.microsoft.com/office/drawing/2014/main" id="{9B25EDA1-D191-21E3-34FA-A59A156A1DB1}"/>
              </a:ext>
            </a:extLst>
          </p:cNvPr>
          <p:cNvPicPr>
            <a:picLocks noChangeAspect="1"/>
          </p:cNvPicPr>
          <p:nvPr/>
        </p:nvPicPr>
        <p:blipFill>
          <a:blip r:embed="rId4"/>
          <a:stretch>
            <a:fillRect/>
          </a:stretch>
        </p:blipFill>
        <p:spPr>
          <a:xfrm>
            <a:off x="6435747" y="3694862"/>
            <a:ext cx="2807909" cy="1948556"/>
          </a:xfrm>
          <a:prstGeom prst="rect">
            <a:avLst/>
          </a:prstGeom>
        </p:spPr>
      </p:pic>
      <p:pic>
        <p:nvPicPr>
          <p:cNvPr id="2" name="Picture 1">
            <a:extLst>
              <a:ext uri="{FF2B5EF4-FFF2-40B4-BE49-F238E27FC236}">
                <a16:creationId xmlns:a16="http://schemas.microsoft.com/office/drawing/2014/main" id="{45A080C3-389A-44E6-0FDB-382FE9182FC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532816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FC3F7384-9621-777D-D9DE-7A9B27850594}"/>
              </a:ext>
            </a:extLst>
          </p:cNvPr>
          <p:cNvSpPr txBox="1"/>
          <p:nvPr/>
        </p:nvSpPr>
        <p:spPr>
          <a:xfrm>
            <a:off x="2245738" y="1718863"/>
            <a:ext cx="7958511" cy="113877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It's important to note that the advantages and disadvantages of hot sheet forming can vary depending on the specific application and requirements. Manufacturers need to carefully evaluate the characteristics of their components and production needs to determine if hot sheet forming is the most suitable process for their particular case.</a:t>
            </a:r>
          </a:p>
        </p:txBody>
      </p:sp>
      <p:sp>
        <p:nvSpPr>
          <p:cNvPr id="2" name="TextBox 1">
            <a:extLst>
              <a:ext uri="{FF2B5EF4-FFF2-40B4-BE49-F238E27FC236}">
                <a16:creationId xmlns:a16="http://schemas.microsoft.com/office/drawing/2014/main" id="{E254D993-E027-9DAA-E767-B18954E5FD6C}"/>
              </a:ext>
            </a:extLst>
          </p:cNvPr>
          <p:cNvSpPr txBox="1"/>
          <p:nvPr/>
        </p:nvSpPr>
        <p:spPr>
          <a:xfrm>
            <a:off x="2245738" y="3121223"/>
            <a:ext cx="7958511" cy="615553"/>
          </a:xfrm>
          <a:prstGeom prst="rect">
            <a:avLst/>
          </a:prstGeom>
          <a:noFill/>
        </p:spPr>
        <p:txBody>
          <a:bodyPr wrap="square">
            <a:spAutoFit/>
          </a:bodyPr>
          <a:lstStyle/>
          <a:p>
            <a:pPr>
              <a:spcAft>
                <a:spcPts val="1500"/>
              </a:spcAft>
            </a:pP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	FormAll-Moly, PVD (Physical Vapor Deposition) coating offers several advantages in hot sheet forming applications. Here are some of the key advantages:</a:t>
            </a:r>
          </a:p>
        </p:txBody>
      </p:sp>
      <p:pic>
        <p:nvPicPr>
          <p:cNvPr id="6" name="Picture 5">
            <a:extLst>
              <a:ext uri="{FF2B5EF4-FFF2-40B4-BE49-F238E27FC236}">
                <a16:creationId xmlns:a16="http://schemas.microsoft.com/office/drawing/2014/main" id="{E8F833AC-1235-2244-0781-AAC93906428A}"/>
              </a:ext>
            </a:extLst>
          </p:cNvPr>
          <p:cNvPicPr>
            <a:picLocks noChangeAspect="1"/>
          </p:cNvPicPr>
          <p:nvPr/>
        </p:nvPicPr>
        <p:blipFill>
          <a:blip r:embed="rId4"/>
          <a:stretch>
            <a:fillRect/>
          </a:stretch>
        </p:blipFill>
        <p:spPr>
          <a:xfrm>
            <a:off x="2447969" y="4110973"/>
            <a:ext cx="7554045" cy="1681025"/>
          </a:xfrm>
          <a:prstGeom prst="rect">
            <a:avLst/>
          </a:prstGeom>
        </p:spPr>
      </p:pic>
      <p:pic>
        <p:nvPicPr>
          <p:cNvPr id="4" name="Picture 3">
            <a:extLst>
              <a:ext uri="{FF2B5EF4-FFF2-40B4-BE49-F238E27FC236}">
                <a16:creationId xmlns:a16="http://schemas.microsoft.com/office/drawing/2014/main" id="{1DD2DEED-5DCD-C921-60A4-7D4EB831B2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144472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D5F97489-8F04-D4A0-9E31-8B69A1D21743}"/>
              </a:ext>
            </a:extLst>
          </p:cNvPr>
          <p:cNvSpPr txBox="1"/>
          <p:nvPr/>
        </p:nvSpPr>
        <p:spPr>
          <a:xfrm>
            <a:off x="2245738" y="1395594"/>
            <a:ext cx="5161826" cy="2215991"/>
          </a:xfrm>
          <a:prstGeom prst="rect">
            <a:avLst/>
          </a:prstGeom>
          <a:noFill/>
        </p:spPr>
        <p:txBody>
          <a:bodyPr wrap="square">
            <a:spAutoFit/>
          </a:bodyPr>
          <a:lstStyle/>
          <a:p>
            <a:pPr marL="342900" lvl="0" indent="-342900">
              <a:buAutoNum type="arabicPeriod"/>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Increased tool life: </a:t>
            </a:r>
            <a:endParaRPr lang="en-CA" b="1"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AutoNum type="arabicPeriod"/>
              <a:tabLst>
                <a:tab pos="457200" algn="l"/>
              </a:tabLst>
            </a:pPr>
            <a:endParaRPr lang="en-CA" sz="1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1">
              <a:tabLst>
                <a:tab pos="457200" algn="l"/>
              </a:tabLst>
            </a:pPr>
            <a:r>
              <a:rPr lang="en-CA" sz="1650" dirty="0">
                <a:latin typeface="Times New Roman" panose="02020603050405020304" pitchFamily="18" charset="0"/>
                <a:ea typeface="Times New Roman" panose="02020603050405020304" pitchFamily="18" charset="0"/>
                <a:cs typeface="Times New Roman" panose="02020603050405020304" pitchFamily="18" charset="0"/>
              </a:rPr>
              <a:t>	FormAll-Moly</a:t>
            </a:r>
            <a:r>
              <a:rPr lang="en-CA" sz="1650" dirty="0">
                <a:effectLst/>
                <a:latin typeface="Times New Roman" panose="02020603050405020304" pitchFamily="18" charset="0"/>
                <a:ea typeface="Times New Roman" panose="02020603050405020304" pitchFamily="18" charset="0"/>
                <a:cs typeface="Times New Roman" panose="02020603050405020304" pitchFamily="18" charset="0"/>
              </a:rPr>
              <a:t> coating provides a hard and wear-resistant surface layer on the forming tools. This improves the tool's durability and reduces wear during the hot sheet forming process. As a result, the tools last longer, leading to reduced downtime for tool changes and increased productivity.</a:t>
            </a:r>
          </a:p>
        </p:txBody>
      </p:sp>
      <p:sp>
        <p:nvSpPr>
          <p:cNvPr id="2" name="TextBox 1">
            <a:extLst>
              <a:ext uri="{FF2B5EF4-FFF2-40B4-BE49-F238E27FC236}">
                <a16:creationId xmlns:a16="http://schemas.microsoft.com/office/drawing/2014/main" id="{9F66CD63-6FD0-BC97-F1B3-2C5EACBB5A9C}"/>
              </a:ext>
            </a:extLst>
          </p:cNvPr>
          <p:cNvSpPr txBox="1"/>
          <p:nvPr/>
        </p:nvSpPr>
        <p:spPr>
          <a:xfrm>
            <a:off x="2245738" y="3703950"/>
            <a:ext cx="7958511" cy="2031325"/>
          </a:xfrm>
          <a:prstGeom prst="rect">
            <a:avLst/>
          </a:prstGeom>
          <a:noFill/>
        </p:spPr>
        <p:txBody>
          <a:bodyPr wrap="square">
            <a:spAutoFit/>
          </a:bodyPr>
          <a:lstStyle/>
          <a:p>
            <a:pPr marL="342900" lvl="0" indent="-342900">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2. Enhanced surface properties: </a:t>
            </a:r>
          </a:p>
          <a:p>
            <a:pPr marL="342900" lvl="0" indent="-342900">
              <a:tabLst>
                <a:tab pos="457200" algn="l"/>
              </a:tabLst>
            </a:pPr>
            <a:endParaRPr lang="en-CA"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700" dirty="0">
                <a:latin typeface="Times New Roman" panose="02020603050405020304" pitchFamily="18" charset="0"/>
                <a:ea typeface="Times New Roman" panose="02020603050405020304" pitchFamily="18" charset="0"/>
                <a:cs typeface="Times New Roman" panose="02020603050405020304" pitchFamily="18" charset="0"/>
              </a:rPr>
              <a:t>FormAll-Moly</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 coating can improve the surface properties of the forming tools, such as reducing friction and enhancing lubricity. The coating creates a smooth and low-friction surface, allowing for easier sheet metal flow during forming. This reduces the risk of sticking, galling, and adhesion between the tool and the workpiece, resulting in improved part quality and reduced scrap rates.</a:t>
            </a:r>
          </a:p>
        </p:txBody>
      </p:sp>
      <p:pic>
        <p:nvPicPr>
          <p:cNvPr id="6" name="Picture 5">
            <a:extLst>
              <a:ext uri="{FF2B5EF4-FFF2-40B4-BE49-F238E27FC236}">
                <a16:creationId xmlns:a16="http://schemas.microsoft.com/office/drawing/2014/main" id="{08DDC391-9A8B-206B-E9E4-CBD352A675D3}"/>
              </a:ext>
            </a:extLst>
          </p:cNvPr>
          <p:cNvPicPr>
            <a:picLocks noChangeAspect="1"/>
          </p:cNvPicPr>
          <p:nvPr/>
        </p:nvPicPr>
        <p:blipFill>
          <a:blip r:embed="rId4"/>
          <a:stretch>
            <a:fillRect/>
          </a:stretch>
        </p:blipFill>
        <p:spPr>
          <a:xfrm>
            <a:off x="7573819" y="2320812"/>
            <a:ext cx="2630431" cy="1102276"/>
          </a:xfrm>
          <a:prstGeom prst="rect">
            <a:avLst/>
          </a:prstGeom>
        </p:spPr>
      </p:pic>
      <p:pic>
        <p:nvPicPr>
          <p:cNvPr id="4" name="Picture 3">
            <a:extLst>
              <a:ext uri="{FF2B5EF4-FFF2-40B4-BE49-F238E27FC236}">
                <a16:creationId xmlns:a16="http://schemas.microsoft.com/office/drawing/2014/main" id="{BD5F4375-80F5-6E61-2F81-0A9EADE6932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549670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46E63A84-5133-B0AF-AC36-6F3E0ECE03D0}"/>
              </a:ext>
            </a:extLst>
          </p:cNvPr>
          <p:cNvSpPr txBox="1"/>
          <p:nvPr/>
        </p:nvSpPr>
        <p:spPr>
          <a:xfrm>
            <a:off x="2116744" y="1427401"/>
            <a:ext cx="7958511" cy="2200602"/>
          </a:xfrm>
          <a:prstGeom prst="rect">
            <a:avLst/>
          </a:prstGeom>
          <a:noFill/>
        </p:spPr>
        <p:txBody>
          <a:bodyPr wrap="square">
            <a:spAutoFit/>
          </a:bodyPr>
          <a:lstStyle/>
          <a:p>
            <a:pPr marL="342900" lvl="0" indent="-342900">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3. Thermal stability: </a:t>
            </a:r>
          </a:p>
          <a:p>
            <a:pPr marL="342900" lvl="0" indent="-342900">
              <a:tabLst>
                <a:tab pos="457200" algn="l"/>
              </a:tabLst>
            </a:pPr>
            <a:endParaRPr lang="en-CA" sz="17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CA" sz="1700" dirty="0">
                <a:latin typeface="Times New Roman" panose="02020603050405020304" pitchFamily="18" charset="0"/>
                <a:ea typeface="Times New Roman" panose="02020603050405020304" pitchFamily="18" charset="0"/>
                <a:cs typeface="Times New Roman" panose="02020603050405020304" pitchFamily="18" charset="0"/>
              </a:rPr>
              <a:t>			</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Hot sheet forming involves high temperatures that can cause thermal degradation and oxidation of the forming tools. </a:t>
            </a:r>
            <a:r>
              <a:rPr lang="en-CA" sz="1700" dirty="0">
                <a:latin typeface="Times New Roman" panose="02020603050405020304" pitchFamily="18" charset="0"/>
                <a:ea typeface="Times New Roman" panose="02020603050405020304" pitchFamily="18" charset="0"/>
                <a:cs typeface="Times New Roman" panose="02020603050405020304" pitchFamily="18" charset="0"/>
              </a:rPr>
              <a:t>FormAll-Moly</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 coating provides excellent thermal stability, protecting the underlying tool material from heat-induced damage. This allows the tools to withstand prolonged exposure to elevated temperatures without significant degradation, ensuring consistent performance over time.</a:t>
            </a:r>
          </a:p>
        </p:txBody>
      </p:sp>
      <p:pic>
        <p:nvPicPr>
          <p:cNvPr id="5124" name="Picture 4">
            <a:extLst>
              <a:ext uri="{FF2B5EF4-FFF2-40B4-BE49-F238E27FC236}">
                <a16:creationId xmlns:a16="http://schemas.microsoft.com/office/drawing/2014/main" id="{998185B4-D2D5-BBA5-7AFF-A595A0F57C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662413"/>
            <a:ext cx="3799105" cy="206180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EA63F9B-47DD-3E84-32FC-E0E321485C67}"/>
              </a:ext>
            </a:extLst>
          </p:cNvPr>
          <p:cNvSpPr txBox="1"/>
          <p:nvPr/>
        </p:nvSpPr>
        <p:spPr>
          <a:xfrm>
            <a:off x="2474844" y="3735725"/>
            <a:ext cx="3240156" cy="167738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FormAll-Moly with thickness of 8-12 µ not only helps with protecting the surface, but also will generate elements that will create additional lubrication under heat.</a:t>
            </a:r>
            <a:endParaRPr lang="en-CA" sz="17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3BA8221-C4BD-2A65-EC11-667BFF97DB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1865858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DDF53855-AA99-D97F-DC9B-A324488E318D}"/>
              </a:ext>
            </a:extLst>
          </p:cNvPr>
          <p:cNvSpPr txBox="1"/>
          <p:nvPr/>
        </p:nvSpPr>
        <p:spPr>
          <a:xfrm>
            <a:off x="2245738" y="1253095"/>
            <a:ext cx="7958511" cy="1969770"/>
          </a:xfrm>
          <a:prstGeom prst="rect">
            <a:avLst/>
          </a:prstGeom>
          <a:noFill/>
        </p:spPr>
        <p:txBody>
          <a:bodyPr wrap="square">
            <a:spAutoFit/>
          </a:bodyPr>
          <a:lstStyle/>
          <a:p>
            <a:pPr marL="342900" lvl="0" indent="-342900">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4. Chemical resistance: </a:t>
            </a:r>
          </a:p>
          <a:p>
            <a:pPr marL="342900" lvl="0" indent="-342900">
              <a:tabLst>
                <a:tab pos="457200" algn="l"/>
              </a:tabLst>
            </a:pPr>
            <a:endParaRPr lang="en-CA"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FormAll-Moly coating exhibits high chemical resistance, which is particularly beneficial in hot sheet forming applications where the forming process involves contact with reactive materials or aggressive chemicals. The coating acts as a barrier, preventing chemical reactions between the tool and the workpiece material, thereby improving the tool's resistance to corrosion and chemical wear.</a:t>
            </a:r>
          </a:p>
        </p:txBody>
      </p:sp>
      <p:pic>
        <p:nvPicPr>
          <p:cNvPr id="4" name="Picture 3">
            <a:extLst>
              <a:ext uri="{FF2B5EF4-FFF2-40B4-BE49-F238E27FC236}">
                <a16:creationId xmlns:a16="http://schemas.microsoft.com/office/drawing/2014/main" id="{8E9F7F47-9BC9-3FD5-2886-E9C1A203116B}"/>
              </a:ext>
            </a:extLst>
          </p:cNvPr>
          <p:cNvPicPr>
            <a:picLocks noChangeAspect="1"/>
          </p:cNvPicPr>
          <p:nvPr/>
        </p:nvPicPr>
        <p:blipFill>
          <a:blip r:embed="rId4"/>
          <a:stretch>
            <a:fillRect/>
          </a:stretch>
        </p:blipFill>
        <p:spPr>
          <a:xfrm>
            <a:off x="8121658" y="3627332"/>
            <a:ext cx="2243996" cy="2073134"/>
          </a:xfrm>
          <a:prstGeom prst="rect">
            <a:avLst/>
          </a:prstGeom>
        </p:spPr>
      </p:pic>
      <p:sp>
        <p:nvSpPr>
          <p:cNvPr id="6" name="TextBox 5">
            <a:extLst>
              <a:ext uri="{FF2B5EF4-FFF2-40B4-BE49-F238E27FC236}">
                <a16:creationId xmlns:a16="http://schemas.microsoft.com/office/drawing/2014/main" id="{654E253A-E6E2-F668-52AC-40F333CD13AA}"/>
              </a:ext>
            </a:extLst>
          </p:cNvPr>
          <p:cNvSpPr txBox="1"/>
          <p:nvPr/>
        </p:nvSpPr>
        <p:spPr>
          <a:xfrm>
            <a:off x="2245738" y="3350039"/>
            <a:ext cx="5917532" cy="2477601"/>
          </a:xfrm>
          <a:prstGeom prst="rect">
            <a:avLst/>
          </a:prstGeom>
          <a:noFill/>
        </p:spPr>
        <p:txBody>
          <a:bodyPr wrap="square">
            <a:spAutoFit/>
          </a:bodyPr>
          <a:lstStyle/>
          <a:p>
            <a:pPr marL="342900" lvl="0" indent="-342900">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5. Improved release properties: </a:t>
            </a:r>
          </a:p>
          <a:p>
            <a:pPr marL="342900" lvl="0" indent="-342900">
              <a:tabLst>
                <a:tab pos="457200" algn="l"/>
              </a:tabLst>
            </a:pPr>
            <a:endParaRPr lang="en-CA"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			FormAll-Moly can enhance the release properties of the forming tools, enabling easy and clean release of the formed parts. The low-friction surface of the coating reduces the adhesion between the tool and the workpiece, facilitating the removal of the formed parts without sticking or deformation. This contributes to improved efficiency and reduced downtime during the forming process.</a:t>
            </a:r>
          </a:p>
        </p:txBody>
      </p:sp>
      <p:pic>
        <p:nvPicPr>
          <p:cNvPr id="2" name="Picture 1">
            <a:extLst>
              <a:ext uri="{FF2B5EF4-FFF2-40B4-BE49-F238E27FC236}">
                <a16:creationId xmlns:a16="http://schemas.microsoft.com/office/drawing/2014/main" id="{809171EE-4905-760B-7764-A6BA6E2338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613705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4" name="TextBox 3">
            <a:extLst>
              <a:ext uri="{FF2B5EF4-FFF2-40B4-BE49-F238E27FC236}">
                <a16:creationId xmlns:a16="http://schemas.microsoft.com/office/drawing/2014/main" id="{2B120C47-ABFB-C4F6-9DD9-9A18CCAF3822}"/>
              </a:ext>
            </a:extLst>
          </p:cNvPr>
          <p:cNvSpPr txBox="1"/>
          <p:nvPr/>
        </p:nvSpPr>
        <p:spPr>
          <a:xfrm>
            <a:off x="2245738" y="1418074"/>
            <a:ext cx="7958511" cy="2308324"/>
          </a:xfrm>
          <a:prstGeom prst="rect">
            <a:avLst/>
          </a:prstGeom>
          <a:noFill/>
        </p:spPr>
        <p:txBody>
          <a:bodyPr wrap="square">
            <a:spAutoFit/>
          </a:bodyPr>
          <a:lstStyle/>
          <a:p>
            <a:pPr marL="342900" lvl="0" indent="-342900">
              <a:tabLst>
                <a:tab pos="457200" algn="l"/>
              </a:tabLst>
            </a:pPr>
            <a:r>
              <a:rPr lang="en-CA" sz="1800" b="1" dirty="0">
                <a:effectLst/>
                <a:latin typeface="Times New Roman" panose="02020603050405020304" pitchFamily="18" charset="0"/>
                <a:ea typeface="Times New Roman" panose="02020603050405020304" pitchFamily="18" charset="0"/>
                <a:cs typeface="Times New Roman" panose="02020603050405020304" pitchFamily="18" charset="0"/>
              </a:rPr>
              <a:t>6. Versatility: </a:t>
            </a:r>
          </a:p>
          <a:p>
            <a:pPr marL="342900" lvl="0" indent="-342900">
              <a:tabLst>
                <a:tab pos="457200" algn="l"/>
              </a:tabLst>
            </a:pPr>
            <a:endParaRPr lang="en-CA"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FormAll-Moly coating can be applied to a wide range of tool materials, including steels, carbides, and ceramics. This versatility allows manufacturers to choose the most suitable tool material for their specific hot sheet forming applications while still benefiting from the advantages offered by the coating. In addition, FormAll-Moly offers a similar </a:t>
            </a:r>
            <a:r>
              <a:rPr lang="en-CA" sz="1700" b="1" dirty="0">
                <a:effectLst/>
                <a:latin typeface="Times New Roman" panose="02020603050405020304" pitchFamily="18" charset="0"/>
                <a:ea typeface="Times New Roman" panose="02020603050405020304" pitchFamily="18" charset="0"/>
                <a:cs typeface="Times New Roman" panose="02020603050405020304" pitchFamily="18" charset="0"/>
              </a:rPr>
              <a:t>coefficient of expansion </a:t>
            </a:r>
            <a:r>
              <a:rPr lang="en-CA" sz="1700" dirty="0">
                <a:effectLst/>
                <a:latin typeface="Times New Roman" panose="02020603050405020304" pitchFamily="18" charset="0"/>
                <a:ea typeface="Times New Roman" panose="02020603050405020304" pitchFamily="18" charset="0"/>
                <a:cs typeface="Times New Roman" panose="02020603050405020304" pitchFamily="18" charset="0"/>
              </a:rPr>
              <a:t>as steel which makes it suitable for hot stamping applications eliminating any delamination.</a:t>
            </a:r>
            <a:endParaRPr lang="en-CA" sz="17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9B58092-B147-3FEE-72A6-1F63EE34B1AE}"/>
              </a:ext>
            </a:extLst>
          </p:cNvPr>
          <p:cNvSpPr txBox="1"/>
          <p:nvPr/>
        </p:nvSpPr>
        <p:spPr>
          <a:xfrm>
            <a:off x="2632363" y="3962598"/>
            <a:ext cx="7571886" cy="1400383"/>
          </a:xfrm>
          <a:prstGeom prst="rect">
            <a:avLst/>
          </a:prstGeom>
          <a:noFill/>
        </p:spPr>
        <p:txBody>
          <a:bodyPr wrap="square">
            <a:spAutoFit/>
          </a:bodyPr>
          <a:lstStyle/>
          <a:p>
            <a:r>
              <a:rPr lang="en-US" sz="1700" dirty="0">
                <a:latin typeface="Times New Roman" panose="02020603050405020304" pitchFamily="18" charset="0"/>
                <a:cs typeface="Times New Roman" panose="02020603050405020304" pitchFamily="18" charset="0"/>
              </a:rPr>
              <a:t>         Overall, the application of FormAll-Moly coating in hot sheet forming applications provides extended tool life, improved surface properties, enhanced thermal stability, chemical resistance, better release properties, and increased process efficiency. These advantages lead to cost savings, improved productivity, and higher quality formed parts.</a:t>
            </a:r>
            <a:endParaRPr lang="en-CA" sz="17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90E6095-0DC0-0D47-8000-52BDD7559B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4212928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pic>
        <p:nvPicPr>
          <p:cNvPr id="2" name="Picture 1">
            <a:extLst>
              <a:ext uri="{FF2B5EF4-FFF2-40B4-BE49-F238E27FC236}">
                <a16:creationId xmlns:a16="http://schemas.microsoft.com/office/drawing/2014/main" id="{64CD91B8-1370-24B3-C4DE-A132B6FDCF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pic>
        <p:nvPicPr>
          <p:cNvPr id="4" name="Picture 3">
            <a:extLst>
              <a:ext uri="{FF2B5EF4-FFF2-40B4-BE49-F238E27FC236}">
                <a16:creationId xmlns:a16="http://schemas.microsoft.com/office/drawing/2014/main" id="{8093EF09-588B-9792-2FED-4D8FDDFF2D74}"/>
              </a:ext>
            </a:extLst>
          </p:cNvPr>
          <p:cNvPicPr>
            <a:picLocks noChangeAspect="1"/>
          </p:cNvPicPr>
          <p:nvPr/>
        </p:nvPicPr>
        <p:blipFill>
          <a:blip r:embed="rId5"/>
          <a:stretch>
            <a:fillRect/>
          </a:stretch>
        </p:blipFill>
        <p:spPr>
          <a:xfrm>
            <a:off x="2692400" y="1140474"/>
            <a:ext cx="6815667" cy="4803125"/>
          </a:xfrm>
          <a:prstGeom prst="rect">
            <a:avLst/>
          </a:prstGeom>
        </p:spPr>
      </p:pic>
    </p:spTree>
    <p:extLst>
      <p:ext uri="{BB962C8B-B14F-4D97-AF65-F5344CB8AC3E}">
        <p14:creationId xmlns:p14="http://schemas.microsoft.com/office/powerpoint/2010/main" val="1131323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4" name="TextBox 3">
            <a:extLst>
              <a:ext uri="{FF2B5EF4-FFF2-40B4-BE49-F238E27FC236}">
                <a16:creationId xmlns:a16="http://schemas.microsoft.com/office/drawing/2014/main" id="{4C7868B8-8722-8EF3-FC01-4A334B443C8C}"/>
              </a:ext>
            </a:extLst>
          </p:cNvPr>
          <p:cNvSpPr txBox="1"/>
          <p:nvPr/>
        </p:nvSpPr>
        <p:spPr>
          <a:xfrm>
            <a:off x="2988728" y="2079552"/>
            <a:ext cx="1952970" cy="481799"/>
          </a:xfrm>
          <a:prstGeom prst="rect">
            <a:avLst/>
          </a:prstGeom>
          <a:noFill/>
        </p:spPr>
        <p:txBody>
          <a:bodyPr wrap="square" rtlCol="0">
            <a:spAutoFit/>
          </a:bodyPr>
          <a:lstStyle/>
          <a:p>
            <a:r>
              <a:rPr lang="en-CA" sz="2531" b="1" dirty="0">
                <a:latin typeface="Times New Roman" panose="02020603050405020304" pitchFamily="18" charset="0"/>
                <a:cs typeface="Times New Roman" panose="02020603050405020304" pitchFamily="18" charset="0"/>
              </a:rPr>
              <a:t>Thank you</a:t>
            </a:r>
            <a:r>
              <a:rPr lang="en-CA" sz="2531" dirty="0">
                <a:latin typeface="Arial" panose="020B0604020202020204" pitchFamily="34" charset="0"/>
                <a:cs typeface="Arial" panose="020B0604020202020204" pitchFamily="34" charset="0"/>
              </a:rPr>
              <a:t>!</a:t>
            </a:r>
          </a:p>
        </p:txBody>
      </p:sp>
      <p:pic>
        <p:nvPicPr>
          <p:cNvPr id="1026" name="A4F859E1-96A9-466E-8A16-534903DE1984" descr="Scan Feb 13, 2023 at 12.37 PM.jpg">
            <a:extLst>
              <a:ext uri="{FF2B5EF4-FFF2-40B4-BE49-F238E27FC236}">
                <a16:creationId xmlns:a16="http://schemas.microsoft.com/office/drawing/2014/main" id="{A39212AA-472D-64B3-6A3D-3727DD30B5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898" y="3176422"/>
            <a:ext cx="3877811" cy="217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23706C59-E645-C974-A338-FA1A0831B4E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403829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2" name="TextBox 1">
            <a:extLst>
              <a:ext uri="{FF2B5EF4-FFF2-40B4-BE49-F238E27FC236}">
                <a16:creationId xmlns:a16="http://schemas.microsoft.com/office/drawing/2014/main" id="{07C7DEB7-F4A0-425C-9FE1-C7FE60D103A6}"/>
              </a:ext>
            </a:extLst>
          </p:cNvPr>
          <p:cNvSpPr txBox="1"/>
          <p:nvPr/>
        </p:nvSpPr>
        <p:spPr>
          <a:xfrm>
            <a:off x="2245738" y="1244960"/>
            <a:ext cx="7959533" cy="4626523"/>
          </a:xfrm>
          <a:prstGeom prst="rect">
            <a:avLst/>
          </a:prstGeom>
          <a:noFill/>
        </p:spPr>
        <p:txBody>
          <a:bodyPr wrap="square">
            <a:spAutoFit/>
          </a:bodyPr>
          <a:lstStyle/>
          <a:p>
            <a:pPr defTabSz="289309">
              <a:lnSpc>
                <a:spcPct val="90000"/>
              </a:lnSpc>
              <a:spcBef>
                <a:spcPct val="0"/>
              </a:spcBef>
              <a:defRPr/>
            </a:pPr>
            <a:r>
              <a:rPr lang="en-US" sz="2088" b="1" dirty="0">
                <a:latin typeface="Times New Roman" panose="02020603050405020304" pitchFamily="18" charset="0"/>
                <a:ea typeface="+mj-ea"/>
                <a:cs typeface="Times New Roman" panose="02020603050405020304" pitchFamily="18" charset="0"/>
              </a:rPr>
              <a:t>Our Technology:</a:t>
            </a:r>
          </a:p>
          <a:p>
            <a:pPr defTabSz="289309">
              <a:lnSpc>
                <a:spcPct val="90000"/>
              </a:lnSpc>
              <a:spcBef>
                <a:spcPct val="0"/>
              </a:spcBef>
              <a:defRPr/>
            </a:pPr>
            <a:endParaRPr lang="en-US" sz="12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Our PVD technology is based on DC Cathodic Arc, Pulsed Cathodic Arc, Sputtering and their combination</a:t>
            </a:r>
          </a:p>
          <a:p>
            <a:pPr marL="180818" indent="-180818" defTabSz="289309">
              <a:lnSpc>
                <a:spcPct val="90000"/>
              </a:lnSpc>
              <a:spcBef>
                <a:spcPct val="0"/>
              </a:spcBef>
              <a:buFont typeface="Arial" panose="020B0604020202020204" pitchFamily="34" charset="0"/>
              <a:buChar char="•"/>
              <a:defRPr/>
            </a:pP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Our Hybrid technological approach, efficient ionization, mechanical and electromagnetic filtering allows the deposition of the </a:t>
            </a:r>
            <a:r>
              <a:rPr lang="en-US" sz="1530" b="1" dirty="0">
                <a:latin typeface="Times New Roman" panose="02020603050405020304" pitchFamily="18" charset="0"/>
                <a:ea typeface="+mj-ea"/>
                <a:cs typeface="Times New Roman" panose="02020603050405020304" pitchFamily="18" charset="0"/>
              </a:rPr>
              <a:t>highest quality PVD coating available on the market.</a:t>
            </a: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We offer coating structures such as Nano Multilayer, Nano Compositions or based on high entropy ceramic systems. When required, we can deposit PVD coatings well in the range of 10-25 µ.</a:t>
            </a:r>
          </a:p>
          <a:p>
            <a:pPr marL="180818" indent="-180818" defTabSz="289309">
              <a:lnSpc>
                <a:spcPct val="90000"/>
              </a:lnSpc>
              <a:spcBef>
                <a:spcPct val="0"/>
              </a:spcBef>
              <a:buFont typeface="Arial" panose="020B0604020202020204" pitchFamily="34" charset="0"/>
              <a:buChar char="•"/>
              <a:defRPr/>
            </a:pP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For extreme applications, we offer </a:t>
            </a:r>
            <a:r>
              <a:rPr lang="en-US" sz="1530" b="1" dirty="0">
                <a:latin typeface="Times New Roman" panose="02020603050405020304" pitchFamily="18" charset="0"/>
                <a:ea typeface="+mj-ea"/>
                <a:cs typeface="Times New Roman" panose="02020603050405020304" pitchFamily="18" charset="0"/>
              </a:rPr>
              <a:t>Direct and Inverted Duplex Processes. </a:t>
            </a:r>
            <a:r>
              <a:rPr lang="en-US" sz="1530" dirty="0">
                <a:latin typeface="Times New Roman" panose="02020603050405020304" pitchFamily="18" charset="0"/>
                <a:ea typeface="+mj-ea"/>
                <a:cs typeface="Times New Roman" panose="02020603050405020304" pitchFamily="18" charset="0"/>
              </a:rPr>
              <a:t>Our Direct Duplex Process is based on additional case hardening (30-50 µ) with our low voltage, low-pressure ion immersion nitriding.</a:t>
            </a:r>
          </a:p>
          <a:p>
            <a:pPr marL="180818" indent="-180818" defTabSz="289309">
              <a:lnSpc>
                <a:spcPct val="90000"/>
              </a:lnSpc>
              <a:spcBef>
                <a:spcPct val="0"/>
              </a:spcBef>
              <a:buFont typeface="Arial" panose="020B0604020202020204" pitchFamily="34" charset="0"/>
              <a:buChar char="•"/>
              <a:defRPr/>
            </a:pP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Sputtek is an independent company developing its own unique processes, coating compositions and coating development.</a:t>
            </a:r>
          </a:p>
          <a:p>
            <a:pPr marL="180818" indent="-180818" defTabSz="289309">
              <a:lnSpc>
                <a:spcPct val="90000"/>
              </a:lnSpc>
              <a:spcBef>
                <a:spcPct val="0"/>
              </a:spcBef>
              <a:buFont typeface="Arial" panose="020B0604020202020204" pitchFamily="34" charset="0"/>
              <a:buChar char="•"/>
              <a:defRPr/>
            </a:pPr>
            <a:endParaRPr lang="en-US" sz="153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530" dirty="0">
                <a:latin typeface="Times New Roman" panose="02020603050405020304" pitchFamily="18" charset="0"/>
                <a:ea typeface="+mj-ea"/>
                <a:cs typeface="Times New Roman" panose="02020603050405020304" pitchFamily="18" charset="0"/>
              </a:rPr>
              <a:t>We are committed to our growth through ongoing research and development as well as continuing to expand our capabilities.</a:t>
            </a:r>
          </a:p>
        </p:txBody>
      </p:sp>
      <p:pic>
        <p:nvPicPr>
          <p:cNvPr id="4" name="Picture 3">
            <a:extLst>
              <a:ext uri="{FF2B5EF4-FFF2-40B4-BE49-F238E27FC236}">
                <a16:creationId xmlns:a16="http://schemas.microsoft.com/office/drawing/2014/main" id="{2DB8CA6A-6E3D-3F77-101D-15DC27B34C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314190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6" name="TextBox 5">
            <a:extLst>
              <a:ext uri="{FF2B5EF4-FFF2-40B4-BE49-F238E27FC236}">
                <a16:creationId xmlns:a16="http://schemas.microsoft.com/office/drawing/2014/main" id="{67EFAF26-8C06-5776-7AC0-17B67DCA4A45}"/>
              </a:ext>
            </a:extLst>
          </p:cNvPr>
          <p:cNvSpPr txBox="1"/>
          <p:nvPr/>
        </p:nvSpPr>
        <p:spPr>
          <a:xfrm>
            <a:off x="2245738" y="1421986"/>
            <a:ext cx="7959533" cy="4102405"/>
          </a:xfrm>
          <a:prstGeom prst="rect">
            <a:avLst/>
          </a:prstGeom>
          <a:noFill/>
        </p:spPr>
        <p:txBody>
          <a:bodyPr wrap="square">
            <a:spAutoFit/>
          </a:bodyPr>
          <a:lstStyle/>
          <a:p>
            <a:pPr defTabSz="289309">
              <a:lnSpc>
                <a:spcPct val="90000"/>
              </a:lnSpc>
              <a:spcBef>
                <a:spcPct val="0"/>
              </a:spcBef>
              <a:defRPr/>
            </a:pPr>
            <a:r>
              <a:rPr lang="en-US" sz="2088" b="1" dirty="0">
                <a:latin typeface="Times New Roman" panose="02020603050405020304" pitchFamily="18" charset="0"/>
                <a:ea typeface="+mj-ea"/>
                <a:cs typeface="Times New Roman" panose="02020603050405020304" pitchFamily="18" charset="0"/>
              </a:rPr>
              <a:t>Our Facts:</a:t>
            </a:r>
          </a:p>
          <a:p>
            <a:pPr marL="180818" indent="-180818" defTabSz="289309">
              <a:lnSpc>
                <a:spcPct val="90000"/>
              </a:lnSpc>
              <a:spcBef>
                <a:spcPct val="0"/>
              </a:spcBef>
              <a:buFont typeface="Arial" panose="020B0604020202020204" pitchFamily="34" charset="0"/>
              <a:buChar char="•"/>
              <a:defRPr/>
            </a:pPr>
            <a:endParaRPr lang="en-US" sz="1266"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err="1">
                <a:latin typeface="Times New Roman" panose="02020603050405020304" pitchFamily="18" charset="0"/>
                <a:ea typeface="+mj-ea"/>
                <a:cs typeface="Times New Roman" panose="02020603050405020304" pitchFamily="18" charset="0"/>
              </a:rPr>
              <a:t>Sputtek</a:t>
            </a:r>
            <a:r>
              <a:rPr lang="en-US" sz="1600" dirty="0">
                <a:latin typeface="Times New Roman" panose="02020603050405020304" pitchFamily="18" charset="0"/>
                <a:ea typeface="+mj-ea"/>
                <a:cs typeface="Times New Roman" panose="02020603050405020304" pitchFamily="18" charset="0"/>
              </a:rPr>
              <a:t> is a leader in surface engineering technology in a variety of industries. </a:t>
            </a:r>
          </a:p>
          <a:p>
            <a:pPr marL="180818" indent="-180818" defTabSz="289309">
              <a:lnSpc>
                <a:spcPct val="90000"/>
              </a:lnSpc>
              <a:spcBef>
                <a:spcPct val="0"/>
              </a:spcBef>
              <a:buFont typeface="Arial" panose="020B0604020202020204" pitchFamily="34" charset="0"/>
              <a:buChar char="•"/>
              <a:defRPr/>
            </a:pPr>
            <a:endParaRPr lang="en-US" sz="16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a:latin typeface="Times New Roman" panose="02020603050405020304" pitchFamily="18" charset="0"/>
                <a:ea typeface="+mj-ea"/>
                <a:cs typeface="Times New Roman" panose="02020603050405020304" pitchFamily="18" charset="0"/>
              </a:rPr>
              <a:t>We are the biggest PVD coating service provider in Canada. </a:t>
            </a:r>
          </a:p>
          <a:p>
            <a:pPr marL="180818" indent="-180818" defTabSz="289309">
              <a:lnSpc>
                <a:spcPct val="90000"/>
              </a:lnSpc>
              <a:spcBef>
                <a:spcPct val="0"/>
              </a:spcBef>
              <a:buFont typeface="Arial" panose="020B0604020202020204" pitchFamily="34" charset="0"/>
              <a:buChar char="•"/>
              <a:defRPr/>
            </a:pPr>
            <a:endParaRPr lang="en-US" sz="16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a:latin typeface="Times New Roman" panose="02020603050405020304" pitchFamily="18" charset="0"/>
                <a:ea typeface="+mj-ea"/>
                <a:cs typeface="Times New Roman" panose="02020603050405020304" pitchFamily="18" charset="0"/>
              </a:rPr>
              <a:t>We have additional capabilities/equipment for D</a:t>
            </a:r>
            <a:r>
              <a:rPr lang="en-US" sz="1600" dirty="0" err="1">
                <a:latin typeface="Times New Roman" panose="02020603050405020304" pitchFamily="18" charset="0"/>
                <a:ea typeface="+mj-ea"/>
                <a:cs typeface="Times New Roman" panose="02020603050405020304" pitchFamily="18" charset="0"/>
              </a:rPr>
              <a:t>uplex</a:t>
            </a:r>
            <a:r>
              <a:rPr lang="en-US" sz="1600" dirty="0">
                <a:latin typeface="Times New Roman" panose="02020603050405020304" pitchFamily="18" charset="0"/>
                <a:ea typeface="+mj-ea"/>
                <a:cs typeface="Times New Roman" panose="02020603050405020304" pitchFamily="18" charset="0"/>
              </a:rPr>
              <a:t> Process, Nitriding, Testing and failure analysis including a complete lab for examination and developing new coatings.</a:t>
            </a:r>
          </a:p>
          <a:p>
            <a:pPr marL="180818" indent="-180818" defTabSz="289309">
              <a:lnSpc>
                <a:spcPct val="90000"/>
              </a:lnSpc>
              <a:spcBef>
                <a:spcPct val="0"/>
              </a:spcBef>
              <a:buFont typeface="Arial" panose="020B0604020202020204" pitchFamily="34" charset="0"/>
              <a:buChar char="•"/>
              <a:defRPr/>
            </a:pPr>
            <a:endParaRPr lang="en-US" sz="16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a:latin typeface="Times New Roman" panose="02020603050405020304" pitchFamily="18" charset="0"/>
                <a:ea typeface="+mj-ea"/>
                <a:cs typeface="Times New Roman" panose="02020603050405020304" pitchFamily="18" charset="0"/>
              </a:rPr>
              <a:t>All R&amp;D activities, including developments of new technologies are done under one roof including engineering and technical department.</a:t>
            </a:r>
          </a:p>
          <a:p>
            <a:pPr marL="180818" indent="-180818" defTabSz="289309">
              <a:lnSpc>
                <a:spcPct val="90000"/>
              </a:lnSpc>
              <a:spcBef>
                <a:spcPct val="0"/>
              </a:spcBef>
              <a:buFont typeface="Arial" panose="020B0604020202020204" pitchFamily="34" charset="0"/>
              <a:buChar char="•"/>
              <a:defRPr/>
            </a:pPr>
            <a:endParaRPr lang="en-US" sz="16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a:latin typeface="Times New Roman" panose="02020603050405020304" pitchFamily="18" charset="0"/>
                <a:ea typeface="+mj-ea"/>
                <a:cs typeface="Times New Roman" panose="02020603050405020304" pitchFamily="18" charset="0"/>
              </a:rPr>
              <a:t>We design and build our own machines. This gives us the flexibility and control over our process and can significantly shorten any downtime in our facility compared to our competitors.</a:t>
            </a:r>
          </a:p>
          <a:p>
            <a:pPr marL="180818" indent="-180818" defTabSz="289309">
              <a:lnSpc>
                <a:spcPct val="90000"/>
              </a:lnSpc>
              <a:spcBef>
                <a:spcPct val="0"/>
              </a:spcBef>
              <a:buFont typeface="Arial" panose="020B0604020202020204" pitchFamily="34" charset="0"/>
              <a:buChar char="•"/>
              <a:defRPr/>
            </a:pPr>
            <a:endParaRPr lang="en-US" sz="1600" dirty="0">
              <a:latin typeface="Times New Roman" panose="02020603050405020304" pitchFamily="18" charset="0"/>
              <a:ea typeface="+mj-ea"/>
              <a:cs typeface="Times New Roman" panose="02020603050405020304" pitchFamily="18" charset="0"/>
            </a:endParaRPr>
          </a:p>
          <a:p>
            <a:pPr marL="180818" indent="-180818" defTabSz="289309">
              <a:lnSpc>
                <a:spcPct val="90000"/>
              </a:lnSpc>
              <a:spcBef>
                <a:spcPct val="0"/>
              </a:spcBef>
              <a:buFont typeface="Arial" panose="020B0604020202020204" pitchFamily="34" charset="0"/>
              <a:buChar char="•"/>
              <a:defRPr/>
            </a:pPr>
            <a:r>
              <a:rPr lang="en-US" sz="1600" dirty="0">
                <a:latin typeface="Times New Roman" panose="02020603050405020304" pitchFamily="18" charset="0"/>
                <a:ea typeface="+mj-ea"/>
                <a:cs typeface="Times New Roman" panose="02020603050405020304" pitchFamily="18" charset="0"/>
              </a:rPr>
              <a:t>We develop our own recipes for coatings and have full control over performance, reliability and repeatability of the process.</a:t>
            </a:r>
            <a:endParaRPr lang="en-GB" sz="1600" dirty="0">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5B39DB9C-8E6C-BF85-12E2-C49B27DA67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3877069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pic>
        <p:nvPicPr>
          <p:cNvPr id="2" name="Picture 1">
            <a:extLst>
              <a:ext uri="{FF2B5EF4-FFF2-40B4-BE49-F238E27FC236}">
                <a16:creationId xmlns:a16="http://schemas.microsoft.com/office/drawing/2014/main" id="{C6FCC49A-2CA4-6294-8204-90650DA9ECA8}"/>
              </a:ext>
            </a:extLst>
          </p:cNvPr>
          <p:cNvPicPr>
            <a:picLocks noChangeAspect="1"/>
          </p:cNvPicPr>
          <p:nvPr/>
        </p:nvPicPr>
        <p:blipFill>
          <a:blip r:embed="rId4"/>
          <a:stretch>
            <a:fillRect/>
          </a:stretch>
        </p:blipFill>
        <p:spPr>
          <a:xfrm>
            <a:off x="2215891" y="3794376"/>
            <a:ext cx="7988359" cy="1873447"/>
          </a:xfrm>
          <a:prstGeom prst="rect">
            <a:avLst/>
          </a:prstGeom>
        </p:spPr>
      </p:pic>
      <p:sp>
        <p:nvSpPr>
          <p:cNvPr id="3" name="TextBox 2">
            <a:extLst>
              <a:ext uri="{FF2B5EF4-FFF2-40B4-BE49-F238E27FC236}">
                <a16:creationId xmlns:a16="http://schemas.microsoft.com/office/drawing/2014/main" id="{A9D68F1E-2B04-618C-A6D8-0A033DEF8E90}"/>
              </a:ext>
            </a:extLst>
          </p:cNvPr>
          <p:cNvSpPr txBox="1"/>
          <p:nvPr/>
        </p:nvSpPr>
        <p:spPr>
          <a:xfrm>
            <a:off x="2509981" y="1268005"/>
            <a:ext cx="7172037"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Hot Sheet Stamping Application</a:t>
            </a:r>
            <a:endParaRPr lang="en-CA" sz="2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E4A1A1E-C5C8-F4B3-B840-8B9BDB1159D1}"/>
              </a:ext>
            </a:extLst>
          </p:cNvPr>
          <p:cNvSpPr txBox="1"/>
          <p:nvPr/>
        </p:nvSpPr>
        <p:spPr>
          <a:xfrm>
            <a:off x="2101820" y="1951672"/>
            <a:ext cx="7988360" cy="141577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Hot sheet forming, also known as hot stamping or hot forming, is a manufacturing process used to shape and strengthen metal sheets at elevated temperatures. It involves heating the sheet metal and then pressing it into a desired shape using a mold. Hot sheet forming has several advantages and disadvantages, which are outlined </a:t>
            </a:r>
            <a:r>
              <a:rPr lang="en-US" altLang="en-US" sz="1700" dirty="0">
                <a:latin typeface="Times New Roman" panose="02020603050405020304" pitchFamily="18" charset="0"/>
                <a:cs typeface="Times New Roman" panose="02020603050405020304" pitchFamily="18" charset="0"/>
              </a:rPr>
              <a:t>in this presentation.</a:t>
            </a:r>
            <a:endPar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A8926EE-371C-E1BF-24CA-E415D694B5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52089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2" name="TextBox 1">
            <a:extLst>
              <a:ext uri="{FF2B5EF4-FFF2-40B4-BE49-F238E27FC236}">
                <a16:creationId xmlns:a16="http://schemas.microsoft.com/office/drawing/2014/main" id="{AD6309FD-353B-7841-510F-DBE606EB3616}"/>
              </a:ext>
            </a:extLst>
          </p:cNvPr>
          <p:cNvSpPr txBox="1"/>
          <p:nvPr/>
        </p:nvSpPr>
        <p:spPr>
          <a:xfrm>
            <a:off x="2245738" y="1349530"/>
            <a:ext cx="4240587" cy="4278094"/>
          </a:xfrm>
          <a:prstGeom prst="rect">
            <a:avLst/>
          </a:prstGeom>
          <a:noFill/>
        </p:spPr>
        <p:txBody>
          <a:bodyPr wrap="square">
            <a:spAutoFit/>
          </a:bodyPr>
          <a:lstStyle/>
          <a:p>
            <a:pPr eaLnBrk="0" fontAlgn="base" hangingPunct="0">
              <a:spcBef>
                <a:spcPct val="0"/>
              </a:spcBef>
              <a:spcAft>
                <a:spcPct val="0"/>
              </a:spcAft>
            </a:pPr>
            <a:r>
              <a:rPr lang="en-US" altLang="en-US" sz="2000" b="1" dirty="0">
                <a:latin typeface="Times New Roman" panose="02020603050405020304" pitchFamily="18" charset="0"/>
                <a:cs typeface="Times New Roman" panose="02020603050405020304" pitchFamily="18" charset="0"/>
              </a:rPr>
              <a:t>A</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dvantages of Hot Sheet Forming:</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Increased Strength: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One of the primary advantages of hot sheet forming is the improved strength and hardness of the formed parts. Heating the metal above its recrystallization temperature allows for greater plasticity, enabling the material to be formed into complex shapes without cracking or deformation. The resulting parts exhibit higher strength and improved mechanical properties compared to cold-formed parts.</a:t>
            </a:r>
          </a:p>
        </p:txBody>
      </p:sp>
      <p:pic>
        <p:nvPicPr>
          <p:cNvPr id="14" name="Picture 13">
            <a:extLst>
              <a:ext uri="{FF2B5EF4-FFF2-40B4-BE49-F238E27FC236}">
                <a16:creationId xmlns:a16="http://schemas.microsoft.com/office/drawing/2014/main" id="{0B2A8D10-9407-6ABE-ECE9-65EDED9FC806}"/>
              </a:ext>
            </a:extLst>
          </p:cNvPr>
          <p:cNvPicPr>
            <a:picLocks noChangeAspect="1"/>
          </p:cNvPicPr>
          <p:nvPr/>
        </p:nvPicPr>
        <p:blipFill>
          <a:blip r:embed="rId4"/>
          <a:stretch>
            <a:fillRect/>
          </a:stretch>
        </p:blipFill>
        <p:spPr>
          <a:xfrm>
            <a:off x="6486325" y="1977348"/>
            <a:ext cx="3514725" cy="3619500"/>
          </a:xfrm>
          <a:prstGeom prst="rect">
            <a:avLst/>
          </a:prstGeom>
        </p:spPr>
      </p:pic>
      <p:sp>
        <p:nvSpPr>
          <p:cNvPr id="15" name="TextBox 14">
            <a:extLst>
              <a:ext uri="{FF2B5EF4-FFF2-40B4-BE49-F238E27FC236}">
                <a16:creationId xmlns:a16="http://schemas.microsoft.com/office/drawing/2014/main" id="{7DB22C97-5F87-35A7-E083-30C14C39E74C}"/>
              </a:ext>
            </a:extLst>
          </p:cNvPr>
          <p:cNvSpPr txBox="1"/>
          <p:nvPr/>
        </p:nvSpPr>
        <p:spPr>
          <a:xfrm>
            <a:off x="8164315" y="3352386"/>
            <a:ext cx="1836735"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1,000 – 1,500 MPa</a:t>
            </a:r>
            <a:endParaRPr lang="en-CA" sz="1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57D30D4-F9C8-0B94-A8EF-A4183299241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3399994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A69AAB0E-A355-D941-18E3-52BC7FA39283}"/>
              </a:ext>
            </a:extLst>
          </p:cNvPr>
          <p:cNvSpPr txBox="1"/>
          <p:nvPr/>
        </p:nvSpPr>
        <p:spPr>
          <a:xfrm>
            <a:off x="2208793" y="1396752"/>
            <a:ext cx="4025752" cy="3293209"/>
          </a:xfrm>
          <a:prstGeom prst="rect">
            <a:avLst/>
          </a:prstGeom>
          <a:noFill/>
        </p:spPr>
        <p:txBody>
          <a:bodyPr wrap="square">
            <a:spAutoFit/>
          </a:bodyPr>
          <a:lstStyle/>
          <a:p>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 Lightweight Design: </a:t>
            </a:r>
          </a:p>
          <a:p>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1"/>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Hot sheet forming allows for the production of lightweight components with complex geometries. The process enables the use of high-strength steels, which have a higher strength-to-weight ratio compared to conventional steels. This allows manufacturers to reduce the weight of components while maintaining or even enhancing their structural integrity</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endParaRPr lang="en-CA"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EFCDB84-698D-AC79-FE8A-9DE779760389}"/>
              </a:ext>
            </a:extLst>
          </p:cNvPr>
          <p:cNvPicPr>
            <a:picLocks noChangeAspect="1"/>
          </p:cNvPicPr>
          <p:nvPr/>
        </p:nvPicPr>
        <p:blipFill>
          <a:blip r:embed="rId4"/>
          <a:stretch>
            <a:fillRect/>
          </a:stretch>
        </p:blipFill>
        <p:spPr>
          <a:xfrm>
            <a:off x="6380456" y="2261411"/>
            <a:ext cx="4025751" cy="2253899"/>
          </a:xfrm>
          <a:prstGeom prst="rect">
            <a:avLst/>
          </a:prstGeom>
        </p:spPr>
      </p:pic>
      <p:pic>
        <p:nvPicPr>
          <p:cNvPr id="2" name="Picture 1">
            <a:extLst>
              <a:ext uri="{FF2B5EF4-FFF2-40B4-BE49-F238E27FC236}">
                <a16:creationId xmlns:a16="http://schemas.microsoft.com/office/drawing/2014/main" id="{527162BA-5186-ADFF-CA91-6ADC39F59C2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4069206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4" name="TextBox 3">
            <a:extLst>
              <a:ext uri="{FF2B5EF4-FFF2-40B4-BE49-F238E27FC236}">
                <a16:creationId xmlns:a16="http://schemas.microsoft.com/office/drawing/2014/main" id="{63F58525-DE3B-F2BE-167F-146086A11D54}"/>
              </a:ext>
            </a:extLst>
          </p:cNvPr>
          <p:cNvSpPr txBox="1"/>
          <p:nvPr/>
        </p:nvSpPr>
        <p:spPr>
          <a:xfrm>
            <a:off x="2245739" y="1394952"/>
            <a:ext cx="4145825" cy="380104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US" altLang="en-US" b="1" dirty="0">
                <a:latin typeface="Times New Roman" panose="02020603050405020304" pitchFamily="18" charset="0"/>
                <a:cs typeface="Times New Roman" panose="02020603050405020304" pitchFamily="18" charset="0"/>
              </a:rPr>
              <a:t>3. </a:t>
            </a: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Tailored Properties: </a:t>
            </a:r>
          </a:p>
          <a:p>
            <a:pPr marL="0" marR="0" lvl="0" indent="0" algn="l" defTabSz="914400" rtl="0" eaLnBrk="0" fontAlgn="base" latinLnBrk="0" hangingPunct="0">
              <a:lnSpc>
                <a:spcPct val="100000"/>
              </a:lnSpc>
              <a:spcBef>
                <a:spcPct val="0"/>
              </a:spcBef>
              <a:spcAft>
                <a:spcPct val="0"/>
              </a:spcAft>
              <a:buClrTx/>
              <a:buSzTx/>
              <a:tabLst/>
            </a:pPr>
            <a:r>
              <a:rPr lang="en-US" altLang="en-US" dirty="0">
                <a:latin typeface="Times New Roman" panose="02020603050405020304" pitchFamily="18" charset="0"/>
                <a:cs typeface="Times New Roman" panose="02020603050405020304" pitchFamily="18" charset="0"/>
              </a:rPr>
              <a:t>	</a:t>
            </a:r>
          </a:p>
          <a:p>
            <a:pPr lvl="1" eaLnBrk="0" fontAlgn="base" hangingPunct="0">
              <a:spcBef>
                <a:spcPct val="0"/>
              </a:spcBef>
              <a:spcAft>
                <a:spcPct val="0"/>
              </a:spcAf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elevated temperatures during hot sheet forming facilitate the manipulation of material properties. By carefully controlling the heating and cooling rates, it is possible to create components with tailored mechanical properties, such as different levels of hardness or strength in specific areas. This can be particularly advantageous for applications that require localized reinforcement or areas of varying toughness.</a:t>
            </a:r>
          </a:p>
        </p:txBody>
      </p:sp>
      <p:pic>
        <p:nvPicPr>
          <p:cNvPr id="3" name="Picture 2">
            <a:extLst>
              <a:ext uri="{FF2B5EF4-FFF2-40B4-BE49-F238E27FC236}">
                <a16:creationId xmlns:a16="http://schemas.microsoft.com/office/drawing/2014/main" id="{E07FF301-4580-B314-B564-F32C7DE0969A}"/>
              </a:ext>
            </a:extLst>
          </p:cNvPr>
          <p:cNvPicPr>
            <a:picLocks noChangeAspect="1"/>
          </p:cNvPicPr>
          <p:nvPr/>
        </p:nvPicPr>
        <p:blipFill>
          <a:blip r:embed="rId4"/>
          <a:stretch>
            <a:fillRect/>
          </a:stretch>
        </p:blipFill>
        <p:spPr>
          <a:xfrm>
            <a:off x="7252478" y="3587367"/>
            <a:ext cx="2584250" cy="2147588"/>
          </a:xfrm>
          <a:prstGeom prst="rect">
            <a:avLst/>
          </a:prstGeom>
        </p:spPr>
      </p:pic>
      <p:pic>
        <p:nvPicPr>
          <p:cNvPr id="11" name="Picture 10">
            <a:extLst>
              <a:ext uri="{FF2B5EF4-FFF2-40B4-BE49-F238E27FC236}">
                <a16:creationId xmlns:a16="http://schemas.microsoft.com/office/drawing/2014/main" id="{C27D0FEB-208E-7A1D-8377-53B41E112DC2}"/>
              </a:ext>
            </a:extLst>
          </p:cNvPr>
          <p:cNvPicPr>
            <a:picLocks noChangeAspect="1"/>
          </p:cNvPicPr>
          <p:nvPr/>
        </p:nvPicPr>
        <p:blipFill>
          <a:blip r:embed="rId5"/>
          <a:stretch>
            <a:fillRect/>
          </a:stretch>
        </p:blipFill>
        <p:spPr>
          <a:xfrm>
            <a:off x="6998278" y="1304109"/>
            <a:ext cx="2838450" cy="2471738"/>
          </a:xfrm>
          <a:prstGeom prst="rect">
            <a:avLst/>
          </a:prstGeom>
        </p:spPr>
      </p:pic>
      <p:pic>
        <p:nvPicPr>
          <p:cNvPr id="2" name="Picture 1">
            <a:extLst>
              <a:ext uri="{FF2B5EF4-FFF2-40B4-BE49-F238E27FC236}">
                <a16:creationId xmlns:a16="http://schemas.microsoft.com/office/drawing/2014/main" id="{B40AFCC6-45B7-635D-2BAB-AE0EC5E94D2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960526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2" name="TextBox 1">
            <a:extLst>
              <a:ext uri="{FF2B5EF4-FFF2-40B4-BE49-F238E27FC236}">
                <a16:creationId xmlns:a16="http://schemas.microsoft.com/office/drawing/2014/main" id="{69BAAE2E-148A-BCA5-AF42-0FCD25F24CE2}"/>
              </a:ext>
            </a:extLst>
          </p:cNvPr>
          <p:cNvSpPr txBox="1"/>
          <p:nvPr/>
        </p:nvSpPr>
        <p:spPr>
          <a:xfrm>
            <a:off x="2245738" y="1397675"/>
            <a:ext cx="7958511" cy="193899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Improved Formability: </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endParaRPr lang="en-US" altLang="en-US" sz="1700" dirty="0">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Hot sheet forming increases the formability of the metal sheets, making it easier to produce parts with complex shapes and tight tolerances. The material becomes more ductile, reducing the risk of defects such as wrinkling, tearing, or springback that can occur during cold forming processes. This leads to higher dimensional accuracy and a reduced need for secondary operations.</a:t>
            </a:r>
          </a:p>
        </p:txBody>
      </p:sp>
      <p:pic>
        <p:nvPicPr>
          <p:cNvPr id="4" name="Picture 3">
            <a:extLst>
              <a:ext uri="{FF2B5EF4-FFF2-40B4-BE49-F238E27FC236}">
                <a16:creationId xmlns:a16="http://schemas.microsoft.com/office/drawing/2014/main" id="{D8A6520D-37A8-73DE-5E04-89B8CB2D0D77}"/>
              </a:ext>
            </a:extLst>
          </p:cNvPr>
          <p:cNvPicPr>
            <a:picLocks noChangeAspect="1"/>
          </p:cNvPicPr>
          <p:nvPr/>
        </p:nvPicPr>
        <p:blipFill>
          <a:blip r:embed="rId4"/>
          <a:stretch>
            <a:fillRect/>
          </a:stretch>
        </p:blipFill>
        <p:spPr>
          <a:xfrm>
            <a:off x="4259695" y="3606842"/>
            <a:ext cx="4152900" cy="2162175"/>
          </a:xfrm>
          <a:prstGeom prst="rect">
            <a:avLst/>
          </a:prstGeom>
        </p:spPr>
      </p:pic>
      <p:pic>
        <p:nvPicPr>
          <p:cNvPr id="3" name="Picture 2">
            <a:extLst>
              <a:ext uri="{FF2B5EF4-FFF2-40B4-BE49-F238E27FC236}">
                <a16:creationId xmlns:a16="http://schemas.microsoft.com/office/drawing/2014/main" id="{C8F98B1A-6BF5-4887-48F8-E6A8CCA9D9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181657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07D34-847C-475A-9B0F-3A6358656F72}"/>
              </a:ext>
            </a:extLst>
          </p:cNvPr>
          <p:cNvPicPr>
            <a:picLocks noChangeAspect="1"/>
          </p:cNvPicPr>
          <p:nvPr/>
        </p:nvPicPr>
        <p:blipFill>
          <a:blip r:embed="rId2"/>
          <a:stretch>
            <a:fillRect/>
          </a:stretch>
        </p:blipFill>
        <p:spPr>
          <a:xfrm>
            <a:off x="8282041" y="381259"/>
            <a:ext cx="1923231" cy="737479"/>
          </a:xfrm>
          <a:prstGeom prst="rect">
            <a:avLst/>
          </a:prstGeom>
        </p:spPr>
      </p:pic>
      <p:pic>
        <p:nvPicPr>
          <p:cNvPr id="9" name="Picture 8">
            <a:extLst>
              <a:ext uri="{FF2B5EF4-FFF2-40B4-BE49-F238E27FC236}">
                <a16:creationId xmlns:a16="http://schemas.microsoft.com/office/drawing/2014/main" id="{287DDD9C-0E55-4F70-850C-4BA49582B9A4}"/>
              </a:ext>
            </a:extLst>
          </p:cNvPr>
          <p:cNvPicPr>
            <a:picLocks noChangeAspect="1"/>
          </p:cNvPicPr>
          <p:nvPr/>
        </p:nvPicPr>
        <p:blipFill>
          <a:blip r:embed="rId3"/>
          <a:stretch>
            <a:fillRect/>
          </a:stretch>
        </p:blipFill>
        <p:spPr>
          <a:xfrm>
            <a:off x="2245739" y="381259"/>
            <a:ext cx="6036302" cy="737479"/>
          </a:xfrm>
          <a:prstGeom prst="rect">
            <a:avLst/>
          </a:prstGeom>
        </p:spPr>
      </p:pic>
      <p:sp>
        <p:nvSpPr>
          <p:cNvPr id="3" name="TextBox 2">
            <a:extLst>
              <a:ext uri="{FF2B5EF4-FFF2-40B4-BE49-F238E27FC236}">
                <a16:creationId xmlns:a16="http://schemas.microsoft.com/office/drawing/2014/main" id="{20A2BAE9-6793-3DF1-16C7-A2BD562A3169}"/>
              </a:ext>
            </a:extLst>
          </p:cNvPr>
          <p:cNvSpPr txBox="1"/>
          <p:nvPr/>
        </p:nvSpPr>
        <p:spPr>
          <a:xfrm>
            <a:off x="2245739" y="1353510"/>
            <a:ext cx="7958511" cy="261610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Disadvantages of Hot Sheet Forming: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Equipment and Energy Costs: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lang="en-US" altLang="en-US" sz="1700" dirty="0">
              <a:latin typeface="Times New Roman" panose="02020603050405020304" pitchFamily="18" charset="0"/>
              <a:cs typeface="Times New Roman" panose="02020603050405020304" pitchFamily="18" charset="0"/>
            </a:endParaRPr>
          </a:p>
          <a:p>
            <a:pPr lvl="1" eaLnBrk="0" fontAlgn="base" hangingPunct="0">
              <a:spcBef>
                <a:spcPct val="0"/>
              </a:spcBef>
              <a:spcAft>
                <a:spcPct val="0"/>
              </a:spcAft>
            </a:pPr>
            <a:r>
              <a:rPr kumimoji="0" lang="en-US" altLang="en-US" sz="17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Hot sheet forming requires specialized equipment, including heating furnaces and presses capable of withstanding high temperatures and pressures. The setup and maintenance costs associated with such equipment can be significant. Additionally, the process consumes more energy compared to cold forming methods due to the need for heating the metal sheets.</a:t>
            </a:r>
          </a:p>
        </p:txBody>
      </p:sp>
      <p:pic>
        <p:nvPicPr>
          <p:cNvPr id="4" name="Picture 3">
            <a:extLst>
              <a:ext uri="{FF2B5EF4-FFF2-40B4-BE49-F238E27FC236}">
                <a16:creationId xmlns:a16="http://schemas.microsoft.com/office/drawing/2014/main" id="{4DB0A5AC-D809-E067-4512-087229589AFE}"/>
              </a:ext>
            </a:extLst>
          </p:cNvPr>
          <p:cNvPicPr>
            <a:picLocks noChangeAspect="1"/>
          </p:cNvPicPr>
          <p:nvPr/>
        </p:nvPicPr>
        <p:blipFill>
          <a:blip r:embed="rId4"/>
          <a:stretch>
            <a:fillRect/>
          </a:stretch>
        </p:blipFill>
        <p:spPr>
          <a:xfrm>
            <a:off x="3481387" y="4127100"/>
            <a:ext cx="5229225" cy="1543050"/>
          </a:xfrm>
          <a:prstGeom prst="rect">
            <a:avLst/>
          </a:prstGeom>
        </p:spPr>
      </p:pic>
      <p:pic>
        <p:nvPicPr>
          <p:cNvPr id="2" name="Picture 1">
            <a:extLst>
              <a:ext uri="{FF2B5EF4-FFF2-40B4-BE49-F238E27FC236}">
                <a16:creationId xmlns:a16="http://schemas.microsoft.com/office/drawing/2014/main" id="{C38BB310-6BD2-B339-6F30-CBA18B3D180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4267" y="5860167"/>
            <a:ext cx="8747747" cy="904015"/>
          </a:xfrm>
          <a:prstGeom prst="rect">
            <a:avLst/>
          </a:prstGeom>
          <a:noFill/>
        </p:spPr>
      </p:pic>
    </p:spTree>
    <p:extLst>
      <p:ext uri="{BB962C8B-B14F-4D97-AF65-F5344CB8AC3E}">
        <p14:creationId xmlns:p14="http://schemas.microsoft.com/office/powerpoint/2010/main" val="4130442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7326</TotalTime>
  <Words>1497</Words>
  <Application>Microsoft Office PowerPoint</Application>
  <PresentationFormat>Widescreen</PresentationFormat>
  <Paragraphs>83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Söhne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 Damad</dc:creator>
  <cp:lastModifiedBy>Ron Damad</cp:lastModifiedBy>
  <cp:revision>6</cp:revision>
  <dcterms:created xsi:type="dcterms:W3CDTF">2023-06-03T14:26:57Z</dcterms:created>
  <dcterms:modified xsi:type="dcterms:W3CDTF">2026-03-17T22:40:45Z</dcterms:modified>
</cp:coreProperties>
</file>